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3" r:id="rId5"/>
    <p:sldId id="262" r:id="rId6"/>
    <p:sldId id="264" r:id="rId7"/>
    <p:sldId id="258" r:id="rId8"/>
    <p:sldId id="260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5/24/16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“Research is formalized curiosity. It is poking and prying with a purpose.”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Zora</a:t>
            </a:r>
            <a:r>
              <a:rPr lang="en-US" dirty="0" smtClean="0"/>
              <a:t> </a:t>
            </a:r>
            <a:r>
              <a:rPr lang="en-US" dirty="0" err="1" smtClean="0"/>
              <a:t>neale</a:t>
            </a:r>
            <a:r>
              <a:rPr lang="en-US" dirty="0" smtClean="0"/>
              <a:t> Hurston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3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on wordiness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b="0" dirty="0" smtClean="0"/>
              <a:t>Phrases </a:t>
            </a:r>
            <a:r>
              <a:rPr lang="en-US" sz="2400" b="0" dirty="0"/>
              <a:t>like </a:t>
            </a:r>
            <a:r>
              <a:rPr lang="en-US" sz="2400" dirty="0"/>
              <a:t>I believe, I think or in my (personal) opinion </a:t>
            </a:r>
            <a:r>
              <a:rPr lang="en-US" sz="2400" b="0" dirty="0"/>
              <a:t>are usually unnecessary.  Why?  </a:t>
            </a:r>
            <a:endParaRPr lang="en-US" sz="2400" b="0" dirty="0" smtClean="0"/>
          </a:p>
          <a:p>
            <a:r>
              <a:rPr lang="en-US" sz="2400" b="0" i="1" dirty="0" smtClean="0"/>
              <a:t>Ex. </a:t>
            </a:r>
            <a:r>
              <a:rPr lang="en-US" sz="2400" b="0" i="1" dirty="0"/>
              <a:t>I believe </a:t>
            </a:r>
            <a:r>
              <a:rPr lang="en-US" sz="2400" b="0" dirty="0"/>
              <a:t>Game of Thrones </a:t>
            </a:r>
            <a:r>
              <a:rPr lang="en-US" sz="2400" b="0" i="1" dirty="0"/>
              <a:t>was the best television series of 2014 for three reasons</a:t>
            </a:r>
            <a:r>
              <a:rPr lang="en-US" sz="2400" b="0" i="1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Could you make this sentence shorter and still retain its original meaning? How?</a:t>
            </a:r>
            <a:endParaRPr lang="en-US" sz="2400" b="0" dirty="0"/>
          </a:p>
          <a:p>
            <a:r>
              <a:rPr lang="en-US" sz="2400" b="0" i="1" dirty="0"/>
              <a:t>Eating a healthy breakfast food every morning is very important.</a:t>
            </a:r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4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79636" y="2618912"/>
            <a:ext cx="4294909" cy="39158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(1) </a:t>
            </a:r>
            <a:r>
              <a:rPr lang="en-US" dirty="0" smtClean="0"/>
              <a:t>Listen to </a:t>
            </a:r>
            <a:r>
              <a:rPr lang="en-US" i="1" dirty="0" smtClean="0"/>
              <a:t>Serial</a:t>
            </a:r>
            <a:endParaRPr lang="en-US" i="1" dirty="0"/>
          </a:p>
          <a:p>
            <a:r>
              <a:rPr lang="en-US" i="1" dirty="0"/>
              <a:t>(2) Journal </a:t>
            </a:r>
            <a:r>
              <a:rPr lang="en-US" i="1" dirty="0" smtClean="0"/>
              <a:t>Entry</a:t>
            </a:r>
          </a:p>
          <a:p>
            <a:r>
              <a:rPr lang="en-US" i="1" dirty="0" smtClean="0"/>
              <a:t>(</a:t>
            </a:r>
            <a:r>
              <a:rPr lang="en-US" i="1" dirty="0"/>
              <a:t>3) Draft #2 Critical Analysis </a:t>
            </a:r>
            <a:r>
              <a:rPr lang="en-US" i="1" dirty="0" smtClean="0"/>
              <a:t>Essay</a:t>
            </a:r>
          </a:p>
          <a:p>
            <a:r>
              <a:rPr lang="en-US" i="1" dirty="0" smtClean="0"/>
              <a:t>(</a:t>
            </a:r>
            <a:r>
              <a:rPr lang="en-US" i="1" dirty="0"/>
              <a:t>4) </a:t>
            </a:r>
            <a:r>
              <a:rPr lang="en-US" dirty="0"/>
              <a:t>Upload your Draft to </a:t>
            </a:r>
            <a:r>
              <a:rPr lang="en-US" dirty="0" err="1"/>
              <a:t>Smartsite</a:t>
            </a:r>
            <a:r>
              <a:rPr lang="en-US" dirty="0"/>
              <a:t> </a:t>
            </a:r>
            <a:r>
              <a:rPr lang="en-US" dirty="0" smtClean="0"/>
              <a:t>Assignments (or Course Reader Site) </a:t>
            </a:r>
            <a:r>
              <a:rPr lang="en-US" dirty="0" smtClean="0"/>
              <a:t>and </a:t>
            </a:r>
            <a:r>
              <a:rPr lang="en-US" dirty="0"/>
              <a:t>email a copy to </a:t>
            </a:r>
            <a:r>
              <a:rPr lang="en-US" dirty="0" smtClean="0"/>
              <a:t>your </a:t>
            </a:r>
            <a:r>
              <a:rPr lang="en-US" dirty="0"/>
              <a:t>Peer Review </a:t>
            </a:r>
            <a:r>
              <a:rPr lang="en-US" dirty="0" smtClean="0"/>
              <a:t>Group</a:t>
            </a:r>
          </a:p>
          <a:p>
            <a:r>
              <a:rPr lang="en-US" i="1" dirty="0" smtClean="0"/>
              <a:t>(</a:t>
            </a:r>
            <a:r>
              <a:rPr lang="en-US" i="1" dirty="0"/>
              <a:t>5) </a:t>
            </a:r>
            <a:r>
              <a:rPr lang="en-US" dirty="0"/>
              <a:t>Bring a laptop or hard copies </a:t>
            </a:r>
            <a:r>
              <a:rPr lang="en-US" dirty="0" smtClean="0"/>
              <a:t>of peer</a:t>
            </a:r>
            <a:r>
              <a:rPr lang="en-US" dirty="0"/>
              <a:t>-group essays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9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25818" y="2618912"/>
            <a:ext cx="4031513" cy="3754179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Integrating Evidence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Introductions Activity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Peer Review Round One &amp; Check-ins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Wordiness strategies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6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evidence needs to be cited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Quotation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Paraphrase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Summary (esp. of article)</a:t>
            </a:r>
          </a:p>
          <a:p>
            <a:endParaRPr lang="en-US" sz="2400" dirty="0"/>
          </a:p>
          <a:p>
            <a:r>
              <a:rPr lang="en-US" sz="2400" dirty="0" smtClean="0"/>
              <a:t>Is it common knowledge?</a:t>
            </a:r>
          </a:p>
          <a:p>
            <a:r>
              <a:rPr lang="en-US" sz="2400" dirty="0" smtClean="0"/>
              <a:t>Did you know this information before starting your essay and research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Even if you did know this information previously, would it be more convincing to cite an expert on this topic?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0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Prose Plays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Integrated just like </a:t>
            </a:r>
            <a:r>
              <a:rPr lang="en-US" dirty="0" smtClean="0"/>
              <a:t>“quotes </a:t>
            </a:r>
            <a:r>
              <a:rPr lang="en-US" dirty="0" smtClean="0"/>
              <a:t>from short </a:t>
            </a:r>
            <a:r>
              <a:rPr lang="en-US" dirty="0" smtClean="0"/>
              <a:t>stories”– </a:t>
            </a:r>
            <a:r>
              <a:rPr lang="en-US" dirty="0" smtClean="0"/>
              <a:t>like this (Glaspell 45).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Articles or historical sources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Integrated just like </a:t>
            </a:r>
            <a:r>
              <a:rPr lang="en-US" dirty="0" smtClean="0"/>
              <a:t>“quotes </a:t>
            </a:r>
            <a:r>
              <a:rPr lang="en-US" dirty="0"/>
              <a:t>from short </a:t>
            </a:r>
            <a:r>
              <a:rPr lang="en-US" dirty="0" smtClean="0"/>
              <a:t>stories”– </a:t>
            </a:r>
            <a:r>
              <a:rPr lang="en-US" dirty="0"/>
              <a:t>like this </a:t>
            </a:r>
            <a:r>
              <a:rPr lang="en-US" dirty="0" smtClean="0"/>
              <a:t>(</a:t>
            </a:r>
            <a:r>
              <a:rPr lang="en-US" dirty="0" err="1" smtClean="0"/>
              <a:t>Mael</a:t>
            </a:r>
            <a:r>
              <a:rPr lang="en-US" dirty="0" smtClean="0"/>
              <a:t> 54)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7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evidence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091" y="1100628"/>
            <a:ext cx="8104909" cy="40024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Quotes should be integrated into a sentence that you write, they cannot form their own independent sentences</a:t>
            </a:r>
          </a:p>
          <a:p>
            <a:pPr>
              <a:buFont typeface="Wingdings" charset="2"/>
              <a:buChar char="q"/>
            </a:pPr>
            <a:r>
              <a:rPr lang="en-US" sz="2000" b="0" dirty="0"/>
              <a:t>Montagu argues that it is both unnatural and harmful for American males not to </a:t>
            </a:r>
            <a:r>
              <a:rPr lang="en-US" sz="2000" b="0" dirty="0" smtClean="0"/>
              <a:t>cry. </a:t>
            </a:r>
            <a:r>
              <a:rPr lang="en-US" sz="2000" b="0" dirty="0" smtClean="0">
                <a:solidFill>
                  <a:srgbClr val="863204"/>
                </a:solidFill>
              </a:rPr>
              <a:t>“The </a:t>
            </a:r>
            <a:r>
              <a:rPr lang="en-US" sz="2000" b="0" dirty="0">
                <a:solidFill>
                  <a:srgbClr val="863204"/>
                </a:solidFill>
              </a:rPr>
              <a:t>human species is the only one in the whole world of animate nature that sheds </a:t>
            </a:r>
            <a:r>
              <a:rPr lang="en-US" sz="2000" b="0" dirty="0" smtClean="0">
                <a:solidFill>
                  <a:srgbClr val="863204"/>
                </a:solidFill>
              </a:rPr>
              <a:t>tears” (248). </a:t>
            </a:r>
            <a:r>
              <a:rPr lang="en-US" sz="2000" b="0" dirty="0" smtClean="0"/>
              <a:t>This special ability…</a:t>
            </a:r>
          </a:p>
          <a:p>
            <a:pPr>
              <a:buFont typeface="Wingdings" charset="2"/>
              <a:buChar char="ü"/>
            </a:pPr>
            <a:r>
              <a:rPr lang="en-US" sz="2000" b="0" dirty="0"/>
              <a:t>Montagu argues that it is both unnatural and harmful for American males not to cry. </a:t>
            </a:r>
            <a:r>
              <a:rPr lang="en-US" sz="2000" b="0" dirty="0" smtClean="0">
                <a:solidFill>
                  <a:schemeClr val="accent2">
                    <a:lumMod val="50000"/>
                  </a:schemeClr>
                </a:solidFill>
              </a:rPr>
              <a:t>She explains that “the </a:t>
            </a:r>
            <a:r>
              <a:rPr lang="en-US" sz="2000" b="0" dirty="0">
                <a:solidFill>
                  <a:schemeClr val="accent2">
                    <a:lumMod val="50000"/>
                  </a:schemeClr>
                </a:solidFill>
              </a:rPr>
              <a:t>human species is the only one in the whole world of animate nature that sheds tears” (248). </a:t>
            </a:r>
            <a:r>
              <a:rPr lang="en-US" sz="2000" b="0" dirty="0"/>
              <a:t>This special ability…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10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fully integrated?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Quotes should still make grammatical sense in your essay if the quotation marks are </a:t>
            </a:r>
            <a:r>
              <a:rPr lang="en-US" sz="2400" dirty="0" smtClean="0"/>
              <a:t>removed</a:t>
            </a:r>
          </a:p>
          <a:p>
            <a:pPr>
              <a:buFont typeface="Arial"/>
              <a:buChar char="•"/>
            </a:pPr>
            <a:r>
              <a:rPr lang="en-US" sz="2400" b="0" dirty="0"/>
              <a:t>Montagu argues that it is both unnatural and harmful for American males not to cry. She explains that </a:t>
            </a:r>
            <a:r>
              <a:rPr lang="en-US" sz="2400" b="0" dirty="0" smtClean="0"/>
              <a:t>the </a:t>
            </a:r>
            <a:r>
              <a:rPr lang="en-US" sz="2400" b="0" dirty="0"/>
              <a:t>human species is the only one in the whole world of animate nature that sheds </a:t>
            </a:r>
            <a:r>
              <a:rPr lang="en-US" sz="2400" b="0" dirty="0" smtClean="0"/>
              <a:t>tears </a:t>
            </a:r>
            <a:r>
              <a:rPr lang="en-US" sz="2400" b="0" dirty="0"/>
              <a:t>(248). This special ability…</a:t>
            </a:r>
            <a:endParaRPr lang="en-US" sz="2400" dirty="0"/>
          </a:p>
          <a:p>
            <a:pPr>
              <a:buFont typeface="Arial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8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Quotations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00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One </a:t>
            </a:r>
            <a:r>
              <a:rPr lang="en-US" sz="2400" dirty="0"/>
              <a:t>distinguished anthropologist calls the American male’s reluctance to cry </a:t>
            </a:r>
            <a:r>
              <a:rPr lang="en-US" sz="2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“</a:t>
            </a:r>
            <a:r>
              <a:rPr lang="en-US" sz="2400" dirty="0"/>
              <a:t>a lessening of his capacity to be human</a:t>
            </a:r>
            <a:r>
              <a:rPr lang="en-US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” (Montagu 248)</a:t>
            </a:r>
            <a:r>
              <a:rPr lang="en-US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</a:p>
          <a:p>
            <a:r>
              <a:rPr lang="en-US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Montagu</a:t>
            </a:r>
            <a:r>
              <a:rPr lang="en-US" sz="2400" dirty="0" smtClean="0"/>
              <a:t> </a:t>
            </a:r>
            <a:r>
              <a:rPr lang="en-US" sz="2400" dirty="0"/>
              <a:t>finds it “very sad” that American men have a </a:t>
            </a:r>
            <a:r>
              <a:rPr lang="en-US" sz="2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“</a:t>
            </a:r>
            <a:r>
              <a:rPr lang="en-US" sz="2400" dirty="0"/>
              <a:t>trained inability</a:t>
            </a:r>
            <a:r>
              <a:rPr lang="en-US" sz="2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”</a:t>
            </a:r>
            <a:r>
              <a:rPr lang="en-US" sz="2400" dirty="0"/>
              <a:t> to shed tears </a:t>
            </a:r>
            <a:r>
              <a:rPr lang="en-US" sz="2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(248)</a:t>
            </a:r>
            <a:r>
              <a:rPr lang="en-US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</a:p>
          <a:p>
            <a:endParaRPr lang="en-US" sz="240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en-US" sz="2000" dirty="0"/>
              <a:t>(No punctuation inside the </a:t>
            </a:r>
            <a:r>
              <a:rPr lang="en-US" sz="2000" dirty="0" smtClean="0"/>
              <a:t>parentheses? </a:t>
            </a:r>
            <a:r>
              <a:rPr lang="en-US" sz="2000" smtClean="0"/>
              <a:t>Final quotation </a:t>
            </a:r>
            <a:r>
              <a:rPr lang="en-US" sz="2000" dirty="0" smtClean="0"/>
              <a:t>mark before the citation? Sentence </a:t>
            </a:r>
            <a:r>
              <a:rPr lang="en-US" sz="2000" dirty="0"/>
              <a:t>punctuation after the </a:t>
            </a:r>
            <a:r>
              <a:rPr lang="en-US" sz="2000" dirty="0" smtClean="0"/>
              <a:t>citation?)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83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Self-Review: </a:t>
            </a:r>
            <a:r>
              <a:rPr lang="en-US" dirty="0" smtClean="0"/>
              <a:t>Block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400" b="0" i="1" dirty="0" smtClean="0"/>
              <a:t>Do quotations </a:t>
            </a:r>
            <a:r>
              <a:rPr lang="en-US" sz="2400" b="0" i="1" dirty="0"/>
              <a:t>that are more than four lines of prose or three lines of </a:t>
            </a:r>
            <a:r>
              <a:rPr lang="en-US" sz="2400" b="0" i="1" dirty="0" smtClean="0"/>
              <a:t>verse, look like this?</a:t>
            </a:r>
            <a:endParaRPr lang="en-US" sz="2400" b="0" i="1" dirty="0"/>
          </a:p>
          <a:p>
            <a:r>
              <a:rPr lang="en-US" sz="2400" b="0" dirty="0"/>
              <a:t>Montagu argues that it is both unnatural and harmful </a:t>
            </a:r>
            <a:r>
              <a:rPr lang="en-US" sz="2400" b="0" dirty="0" smtClean="0"/>
              <a:t>for American </a:t>
            </a:r>
            <a:r>
              <a:rPr lang="en-US" sz="2400" b="0" dirty="0"/>
              <a:t>males not to cry:</a:t>
            </a:r>
          </a:p>
          <a:p>
            <a:r>
              <a:rPr lang="en-US" sz="2400" b="0" dirty="0" smtClean="0"/>
              <a:t>	The </a:t>
            </a:r>
            <a:r>
              <a:rPr lang="en-US" sz="2400" b="0" dirty="0"/>
              <a:t>human species is the only one in the whole world of animate nature that sheds tears.  The trained inability of any human being to weep is a lessening of his capacity to be </a:t>
            </a:r>
            <a:r>
              <a:rPr lang="en-US" sz="2400" b="0" dirty="0" smtClean="0"/>
              <a:t>human – a defect that usually goes deeper than the mere inability to cry. (</a:t>
            </a:r>
            <a:r>
              <a:rPr lang="en-US" sz="2400" b="0" dirty="0"/>
              <a:t>248)</a:t>
            </a:r>
          </a:p>
        </p:txBody>
      </p:sp>
    </p:spTree>
    <p:extLst>
      <p:ext uri="{BB962C8B-B14F-4D97-AF65-F5344CB8AC3E}">
        <p14:creationId xmlns:p14="http://schemas.microsoft.com/office/powerpoint/2010/main" val="63446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82717"/>
            <a:ext cx="7520940" cy="4282787"/>
          </a:xfrm>
        </p:spPr>
        <p:txBody>
          <a:bodyPr>
            <a:normAutofit fontScale="70000" lnSpcReduction="20000"/>
          </a:bodyPr>
          <a:lstStyle/>
          <a:p>
            <a:r>
              <a:rPr lang="en-US" sz="2800" b="0" dirty="0" smtClean="0"/>
              <a:t>Page from Website:</a:t>
            </a:r>
          </a:p>
          <a:p>
            <a:r>
              <a:rPr lang="en-US" sz="2800" dirty="0" smtClean="0"/>
              <a:t>Author</a:t>
            </a:r>
            <a:r>
              <a:rPr lang="en-US" sz="2800" dirty="0"/>
              <a:t>. “Title of Text.” </a:t>
            </a:r>
            <a:r>
              <a:rPr lang="en-US" sz="2800" i="1" dirty="0" smtClean="0"/>
              <a:t>Website </a:t>
            </a:r>
            <a:r>
              <a:rPr lang="en-US" sz="2800" i="1" dirty="0"/>
              <a:t>name</a:t>
            </a:r>
            <a:r>
              <a:rPr lang="en-US" sz="2800" dirty="0"/>
              <a:t>. Publisher, Publication Date. Web 6. Date accessed.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0" dirty="0" smtClean="0"/>
              <a:t>PDF (often of an article)</a:t>
            </a:r>
          </a:p>
          <a:p>
            <a:r>
              <a:rPr lang="en-US" sz="2800" dirty="0"/>
              <a:t>Author. “Title.” </a:t>
            </a:r>
            <a:r>
              <a:rPr lang="en-US" sz="2800" i="1" dirty="0"/>
              <a:t>Source </a:t>
            </a:r>
            <a:r>
              <a:rPr lang="en-US" sz="2800" i="1" dirty="0" smtClean="0"/>
              <a:t>Name </a:t>
            </a:r>
            <a:r>
              <a:rPr lang="en-US" sz="2800" dirty="0" err="1"/>
              <a:t>volume.number</a:t>
            </a:r>
            <a:r>
              <a:rPr lang="en-US" sz="2800" dirty="0"/>
              <a:t> (year) </a:t>
            </a:r>
            <a:r>
              <a:rPr lang="en-US" sz="2800" dirty="0" err="1"/>
              <a:t>pages.PDF</a:t>
            </a:r>
            <a:r>
              <a:rPr lang="en-US" sz="2800" dirty="0"/>
              <a:t> file. </a:t>
            </a:r>
            <a:r>
              <a:rPr lang="en-US" sz="2800" u="sng" dirty="0"/>
              <a:t>or</a:t>
            </a:r>
            <a:r>
              <a:rPr lang="en-US" sz="2800" dirty="0"/>
              <a:t> Publisher, year. PDF file.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0" dirty="0" smtClean="0"/>
              <a:t>Section of a Book</a:t>
            </a:r>
          </a:p>
          <a:p>
            <a:r>
              <a:rPr lang="en-US" sz="2800" dirty="0" err="1" smtClean="0"/>
              <a:t>Alkaly</a:t>
            </a:r>
            <a:r>
              <a:rPr lang="en-US" sz="2800" dirty="0" smtClean="0"/>
              <a:t>-Gut, Karen. “Murder and Marriage: Another Look at </a:t>
            </a:r>
            <a:r>
              <a:rPr lang="en-US" sz="2800" i="1" dirty="0" smtClean="0"/>
              <a:t>Trifles</a:t>
            </a:r>
            <a:r>
              <a:rPr lang="en-US" sz="2800" dirty="0" smtClean="0"/>
              <a:t>.” </a:t>
            </a:r>
            <a:r>
              <a:rPr lang="en-US" sz="2800" i="1" dirty="0" smtClean="0"/>
              <a:t>The Wadsworth Casebook Series for </a:t>
            </a:r>
            <a:r>
              <a:rPr lang="en-US" sz="2800" i="1" dirty="0" smtClean="0"/>
              <a:t>Reading</a:t>
            </a:r>
            <a:r>
              <a:rPr lang="en-US" sz="2800" i="1" dirty="0" smtClean="0"/>
              <a:t>, Research and Writing: </a:t>
            </a:r>
            <a:r>
              <a:rPr lang="en-US" sz="2800" dirty="0" smtClean="0"/>
              <a:t>Trifles. Ed. Donna Winchell. Boston: Wadsworth, 2004. 51-60.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9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4540</TotalTime>
  <Words>658</Words>
  <Application>Microsoft Macintosh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“Research is formalized curiosity. It is poking and prying with a purpose.”</vt:lpstr>
      <vt:lpstr>Today’s class</vt:lpstr>
      <vt:lpstr>When evidence needs to be cited</vt:lpstr>
      <vt:lpstr>In-text citations</vt:lpstr>
      <vt:lpstr>Integrating evidence review</vt:lpstr>
      <vt:lpstr>Is it fully integrated?</vt:lpstr>
      <vt:lpstr>Review: Quotations</vt:lpstr>
      <vt:lpstr>Self-Review: Block Quotations</vt:lpstr>
      <vt:lpstr>MLA Works Cited</vt:lpstr>
      <vt:lpstr>A Word on wordiness</vt:lpstr>
      <vt:lpstr>For 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J</cp:lastModifiedBy>
  <cp:revision>21</cp:revision>
  <dcterms:created xsi:type="dcterms:W3CDTF">2015-11-16T06:01:43Z</dcterms:created>
  <dcterms:modified xsi:type="dcterms:W3CDTF">2016-05-25T00:00:38Z</dcterms:modified>
</cp:coreProperties>
</file>